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73" r:id="rId6"/>
    <p:sldId id="274" r:id="rId7"/>
    <p:sldId id="275" r:id="rId8"/>
    <p:sldId id="277" r:id="rId9"/>
    <p:sldId id="265" r:id="rId10"/>
  </p:sldIdLst>
  <p:sldSz cx="18288000" cy="10287000"/>
  <p:notesSz cx="6858000" cy="9144000"/>
  <p:embeddedFontLst>
    <p:embeddedFont>
      <p:font typeface="Arial Unicode" panose="020B0604020202020204" charset="-128"/>
      <p:regular r:id="rId11"/>
    </p:embeddedFont>
    <p:embeddedFont>
      <p:font typeface="DM Sans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" y="6057900"/>
            <a:ext cx="10057626" cy="1063580"/>
            <a:chOff x="145151" y="341584"/>
            <a:chExt cx="1483513" cy="243850"/>
          </a:xfrm>
        </p:grpSpPr>
        <p:sp>
          <p:nvSpPr>
            <p:cNvPr id="4" name="Freeform 4"/>
            <p:cNvSpPr/>
            <p:nvPr/>
          </p:nvSpPr>
          <p:spPr>
            <a:xfrm>
              <a:off x="145151" y="341584"/>
              <a:ext cx="1483513" cy="206475"/>
            </a:xfrm>
            <a:custGeom>
              <a:avLst/>
              <a:gdLst/>
              <a:ahLst/>
              <a:cxnLst/>
              <a:rect l="l" t="t" r="r" b="b"/>
              <a:pathLst>
                <a:path w="1192610" h="206475">
                  <a:moveTo>
                    <a:pt x="0" y="0"/>
                  </a:moveTo>
                  <a:lnTo>
                    <a:pt x="1192610" y="0"/>
                  </a:lnTo>
                  <a:lnTo>
                    <a:pt x="1192610" y="206475"/>
                  </a:lnTo>
                  <a:lnTo>
                    <a:pt x="0" y="206475"/>
                  </a:lnTo>
                  <a:close/>
                </a:path>
              </a:pathLst>
            </a:custGeom>
            <a:solidFill>
              <a:srgbClr val="00206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>
                <a:highlight>
                  <a:srgbClr val="000080"/>
                </a:highligh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5151" y="378959"/>
              <a:ext cx="1483513" cy="206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A Smart Solution for Tuition Center Management</a:t>
              </a:r>
              <a:endParaRPr lang="en-US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721355" y="-282295"/>
            <a:ext cx="3019946" cy="10851590"/>
            <a:chOff x="0" y="0"/>
            <a:chExt cx="795377" cy="2858032"/>
          </a:xfrm>
          <a:solidFill>
            <a:srgbClr val="002060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795377" cy="2858032"/>
            </a:xfrm>
            <a:custGeom>
              <a:avLst/>
              <a:gdLst/>
              <a:ahLst/>
              <a:cxnLst/>
              <a:rect l="l" t="t" r="r" b="b"/>
              <a:pathLst>
                <a:path w="795377" h="2858032">
                  <a:moveTo>
                    <a:pt x="0" y="0"/>
                  </a:moveTo>
                  <a:lnTo>
                    <a:pt x="795377" y="0"/>
                  </a:lnTo>
                  <a:lnTo>
                    <a:pt x="795377" y="2858032"/>
                  </a:lnTo>
                  <a:lnTo>
                    <a:pt x="0" y="285803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795377" cy="281993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8079" y="4294100"/>
            <a:ext cx="10057626" cy="169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72"/>
              </a:lnSpc>
            </a:pPr>
            <a:r>
              <a:rPr lang="en-US" sz="15026" u="none" strike="noStrike" spc="-826" dirty="0" err="1">
                <a:solidFill>
                  <a:srgbClr val="002060"/>
                </a:solidFill>
                <a:latin typeface="Arial Unicode"/>
                <a:ea typeface="Arial Unicode"/>
                <a:cs typeface="Arial Unicode"/>
                <a:sym typeface="Arial Unicode"/>
              </a:rPr>
              <a:t>TutionHub</a:t>
            </a:r>
            <a:endParaRPr lang="en-US" sz="15026" u="none" strike="noStrike" spc="-826" dirty="0">
              <a:solidFill>
                <a:srgbClr val="002060"/>
              </a:solidFill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431DB3-A6E6-3621-3AFA-45726532D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logo for a company&#10;&#10;AI-generated content may be incorrect.">
            <a:extLst>
              <a:ext uri="{FF2B5EF4-FFF2-40B4-BE49-F238E27FC236}">
                <a16:creationId xmlns:a16="http://schemas.microsoft.com/office/drawing/2014/main" id="{D3C22485-3AB9-225A-5FD7-A75DE28C0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207" y="2758466"/>
            <a:ext cx="5113121" cy="51131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6362700"/>
            <a:ext cx="6845977" cy="3095710"/>
            <a:chOff x="0" y="0"/>
            <a:chExt cx="1803056" cy="815331"/>
          </a:xfrm>
          <a:solidFill>
            <a:srgbClr val="002060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803056" cy="815331"/>
            </a:xfrm>
            <a:custGeom>
              <a:avLst/>
              <a:gdLst/>
              <a:ahLst/>
              <a:cxnLst/>
              <a:rect l="l" t="t" r="r" b="b"/>
              <a:pathLst>
                <a:path w="1803056" h="815331">
                  <a:moveTo>
                    <a:pt x="0" y="0"/>
                  </a:moveTo>
                  <a:lnTo>
                    <a:pt x="1803056" y="0"/>
                  </a:lnTo>
                  <a:lnTo>
                    <a:pt x="1803056" y="815331"/>
                  </a:lnTo>
                  <a:lnTo>
                    <a:pt x="0" y="815331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1803056" cy="77723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12352" y="1638300"/>
            <a:ext cx="6669162" cy="917104"/>
            <a:chOff x="0" y="0"/>
            <a:chExt cx="1335465" cy="183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 b="1">
                <a:solidFill>
                  <a:srgbClr val="002060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GB" sz="2600" b="1" u="none" strike="noStrike" dirty="0">
                  <a:solidFill>
                    <a:srgbClr val="002060"/>
                  </a:solidFill>
                  <a:latin typeface="DM Sans"/>
                  <a:ea typeface="DM Sans"/>
                  <a:cs typeface="DM Sans"/>
                  <a:sym typeface="DM Sans"/>
                </a:rPr>
                <a:t>Project Overview</a:t>
              </a:r>
              <a:endParaRPr lang="en-US" sz="2600" b="1" u="none" strike="noStrike" dirty="0">
                <a:solidFill>
                  <a:srgbClr val="00206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12352" y="2857049"/>
            <a:ext cx="6669162" cy="917104"/>
            <a:chOff x="0" y="0"/>
            <a:chExt cx="1335465" cy="183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002060"/>
                  </a:solidFill>
                  <a:latin typeface="DM Sans"/>
                  <a:ea typeface="DM Sans"/>
                  <a:cs typeface="DM Sans"/>
                  <a:sym typeface="DM Sans"/>
                </a:rPr>
                <a:t>Admin Features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12352" y="4075799"/>
            <a:ext cx="6669162" cy="917104"/>
            <a:chOff x="0" y="0"/>
            <a:chExt cx="1335465" cy="1836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 b="1">
                <a:solidFill>
                  <a:srgbClr val="002060"/>
                </a:solidFill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GB" sz="2600" b="1" dirty="0">
                  <a:solidFill>
                    <a:srgbClr val="002060"/>
                  </a:solidFill>
                  <a:latin typeface="DM Sans"/>
                  <a:ea typeface="DM Sans"/>
                  <a:cs typeface="DM Sans"/>
                  <a:sym typeface="DM Sans"/>
                </a:rPr>
                <a:t>Teacher Features</a:t>
              </a:r>
              <a:endParaRPr lang="en-US" sz="2600" b="1" u="none" strike="noStrike" dirty="0">
                <a:solidFill>
                  <a:srgbClr val="00206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12352" y="5294548"/>
            <a:ext cx="6669162" cy="917104"/>
            <a:chOff x="0" y="0"/>
            <a:chExt cx="1335465" cy="1836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 b="1">
                <a:solidFill>
                  <a:srgbClr val="002060"/>
                </a:solidFill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002060"/>
                  </a:solidFill>
                  <a:latin typeface="DM Sans"/>
                  <a:ea typeface="DM Sans"/>
                  <a:cs typeface="DM Sans"/>
                  <a:sym typeface="DM Sans"/>
                </a:rPr>
                <a:t>Technical Implementation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12352" y="6513297"/>
            <a:ext cx="6669162" cy="917104"/>
            <a:chOff x="0" y="0"/>
            <a:chExt cx="1335465" cy="1836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 b="1" dirty="0">
                <a:solidFill>
                  <a:srgbClr val="002060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002060"/>
                  </a:solidFill>
                  <a:latin typeface="DM Sans"/>
                  <a:ea typeface="DM Sans"/>
                  <a:cs typeface="DM Sans"/>
                  <a:sym typeface="DM Sans"/>
                </a:rPr>
                <a:t>UI/UX Design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12352" y="7732046"/>
            <a:ext cx="6669162" cy="917104"/>
            <a:chOff x="0" y="0"/>
            <a:chExt cx="1335465" cy="18364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5465" cy="183645"/>
            </a:xfrm>
            <a:custGeom>
              <a:avLst/>
              <a:gdLst/>
              <a:ahLst/>
              <a:cxnLst/>
              <a:rect l="l" t="t" r="r" b="b"/>
              <a:pathLst>
                <a:path w="1335465" h="183645">
                  <a:moveTo>
                    <a:pt x="0" y="0"/>
                  </a:moveTo>
                  <a:lnTo>
                    <a:pt x="1335465" y="0"/>
                  </a:lnTo>
                  <a:lnTo>
                    <a:pt x="1335465" y="183645"/>
                  </a:lnTo>
                  <a:lnTo>
                    <a:pt x="0" y="183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4D45"/>
              </a:solidFill>
              <a:prstDash val="solid"/>
              <a:miter/>
            </a:ln>
          </p:spPr>
          <p:txBody>
            <a:bodyPr/>
            <a:lstStyle/>
            <a:p>
              <a:endParaRPr lang="en-US" sz="2600" b="1">
                <a:solidFill>
                  <a:srgbClr val="002060"/>
                </a:solidFill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8100"/>
              <a:ext cx="1335465" cy="145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00"/>
                </a:lnSpc>
                <a:spcBef>
                  <a:spcPct val="0"/>
                </a:spcBef>
              </a:pPr>
              <a:r>
                <a:rPr lang="en-US" sz="2600" b="1" u="none" strike="noStrike" dirty="0">
                  <a:solidFill>
                    <a:srgbClr val="002060"/>
                  </a:solidFill>
                  <a:latin typeface="DM Sans"/>
                  <a:ea typeface="DM Sans"/>
                  <a:cs typeface="DM Sans"/>
                  <a:sym typeface="DM Sans"/>
                </a:rPr>
                <a:t>Conclusion and Future Enhancements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98244" y="735264"/>
            <a:ext cx="6498658" cy="294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11050"/>
              </a:lnSpc>
              <a:spcBef>
                <a:spcPct val="0"/>
              </a:spcBef>
            </a:pPr>
            <a:r>
              <a:rPr lang="en-US" sz="11500" u="none" strike="noStrike" spc="-71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Table of Contents</a:t>
            </a:r>
          </a:p>
        </p:txBody>
      </p:sp>
      <p:pic>
        <p:nvPicPr>
          <p:cNvPr id="31" name="Picture 30" descr="A blue and green outline of a paper and a gear&#10;&#10;AI-generated content may be incorrect.">
            <a:extLst>
              <a:ext uri="{FF2B5EF4-FFF2-40B4-BE49-F238E27FC236}">
                <a16:creationId xmlns:a16="http://schemas.microsoft.com/office/drawing/2014/main" id="{B72B5912-7008-484C-180C-9CE5FA53BF3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71" y="4420042"/>
            <a:ext cx="4969034" cy="4457258"/>
          </a:xfrm>
          <a:prstGeom prst="roundRect">
            <a:avLst>
              <a:gd name="adj" fmla="val 16667"/>
            </a:avLst>
          </a:prstGeom>
          <a:ln w="12700">
            <a:solidFill>
              <a:srgbClr val="0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370488" y="8242445"/>
            <a:ext cx="17547023" cy="1501059"/>
            <a:chOff x="0" y="0"/>
            <a:chExt cx="3792444" cy="324424"/>
          </a:xfrm>
          <a:solidFill>
            <a:srgbClr val="002060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792444" cy="324424"/>
            </a:xfrm>
            <a:custGeom>
              <a:avLst/>
              <a:gdLst/>
              <a:ahLst/>
              <a:cxnLst/>
              <a:rect l="l" t="t" r="r" b="b"/>
              <a:pathLst>
                <a:path w="3792444" h="324424">
                  <a:moveTo>
                    <a:pt x="0" y="0"/>
                  </a:moveTo>
                  <a:lnTo>
                    <a:pt x="3792444" y="0"/>
                  </a:lnTo>
                  <a:lnTo>
                    <a:pt x="3792444" y="324424"/>
                  </a:lnTo>
                  <a:lnTo>
                    <a:pt x="0" y="32442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3792444" cy="32442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09587" y="543496"/>
            <a:ext cx="8124825" cy="152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516"/>
              </a:lnSpc>
              <a:spcBef>
                <a:spcPct val="0"/>
              </a:spcBef>
            </a:pPr>
            <a:r>
              <a:rPr lang="en-US" sz="9600" u="none" strike="noStrike" spc="-74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Project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5853" y="2650510"/>
            <a:ext cx="8866302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Mobile app for tuition center management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Supports three roles: Admin, Teacher, Student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Features: Attendance, Results, Assignments, Payments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Reduces manual work and enhances communication</a:t>
            </a:r>
            <a:br>
              <a:rPr lang="en-US" sz="4000" dirty="0"/>
            </a:br>
            <a:endParaRPr lang="en-US" sz="4000" dirty="0"/>
          </a:p>
          <a:p>
            <a:pPr marL="342900" lvl="0" indent="-342900">
              <a:buSzPct val="120000"/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10" name="Picture 9" descr="A group of people sitting around a large screen&#10;&#10;AI-generated content may be incorrect.">
            <a:extLst>
              <a:ext uri="{FF2B5EF4-FFF2-40B4-BE49-F238E27FC236}">
                <a16:creationId xmlns:a16="http://schemas.microsoft.com/office/drawing/2014/main" id="{D4D2023C-70CE-B5AD-2F2D-1AA96AA9AB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" b="8519"/>
          <a:stretch>
            <a:fillRect/>
          </a:stretch>
        </p:blipFill>
        <p:spPr>
          <a:xfrm>
            <a:off x="10896600" y="2380180"/>
            <a:ext cx="6171824" cy="5319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2E4FA-D2FF-9EA6-4B95-5ED28F0CD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EBFA15-70F2-D5C8-297A-0D266D535A9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AB07EBA3-704E-7A25-6302-08B7F9D7A039}"/>
              </a:ext>
            </a:extLst>
          </p:cNvPr>
          <p:cNvSpPr txBox="1"/>
          <p:nvPr/>
        </p:nvSpPr>
        <p:spPr>
          <a:xfrm>
            <a:off x="762000" y="906769"/>
            <a:ext cx="15448519" cy="133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0200"/>
              </a:lnSpc>
              <a:spcBef>
                <a:spcPct val="0"/>
              </a:spcBef>
            </a:pPr>
            <a:r>
              <a:rPr lang="en-US" sz="9600" spc="-826" dirty="0">
                <a:latin typeface="Arial Unicode"/>
                <a:ea typeface="Arial Unicode"/>
                <a:cs typeface="Arial Unicode"/>
                <a:sym typeface="Arial Unicode"/>
              </a:rPr>
              <a:t>Admin Features</a:t>
            </a:r>
            <a:endParaRPr lang="en-US" sz="9600" u="none" strike="noStrike" spc="-660" dirty="0"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10C3C6F-A164-B7F4-A392-CB2F35875893}"/>
              </a:ext>
            </a:extLst>
          </p:cNvPr>
          <p:cNvSpPr/>
          <p:nvPr/>
        </p:nvSpPr>
        <p:spPr>
          <a:xfrm>
            <a:off x="9144001" y="665409"/>
            <a:ext cx="9372600" cy="1501059"/>
          </a:xfrm>
          <a:custGeom>
            <a:avLst/>
            <a:gdLst/>
            <a:ahLst/>
            <a:cxnLst/>
            <a:rect l="l" t="t" r="r" b="b"/>
            <a:pathLst>
              <a:path w="3792444" h="324424">
                <a:moveTo>
                  <a:pt x="0" y="0"/>
                </a:moveTo>
                <a:lnTo>
                  <a:pt x="3792444" y="0"/>
                </a:lnTo>
                <a:lnTo>
                  <a:pt x="3792444" y="324424"/>
                </a:lnTo>
                <a:lnTo>
                  <a:pt x="0" y="324424"/>
                </a:lnTo>
                <a:close/>
              </a:path>
            </a:pathLst>
          </a:custGeom>
          <a:solidFill>
            <a:srgbClr val="00206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39FCF24-A948-FE3B-8DA0-78FB4D4A97E9}"/>
              </a:ext>
            </a:extLst>
          </p:cNvPr>
          <p:cNvSpPr txBox="1"/>
          <p:nvPr/>
        </p:nvSpPr>
        <p:spPr>
          <a:xfrm>
            <a:off x="1142999" y="2831876"/>
            <a:ext cx="6629401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Register/manage students and teachers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Assign students to teachers and courses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Manage Payments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9ED53-4237-54F8-2065-E4AF16768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77" b="20911"/>
          <a:stretch>
            <a:fillRect/>
          </a:stretch>
        </p:blipFill>
        <p:spPr>
          <a:xfrm>
            <a:off x="11010901" y="2781653"/>
            <a:ext cx="5638800" cy="68034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189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4C867-D275-D93D-43DE-6CC98827E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743F5C-0686-8BD1-29DC-36B300DF53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689EF55-27DF-64A5-853B-E1382C3445EE}"/>
              </a:ext>
            </a:extLst>
          </p:cNvPr>
          <p:cNvSpPr txBox="1"/>
          <p:nvPr/>
        </p:nvSpPr>
        <p:spPr>
          <a:xfrm>
            <a:off x="762000" y="906769"/>
            <a:ext cx="15448519" cy="133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0200"/>
              </a:lnSpc>
              <a:spcBef>
                <a:spcPct val="0"/>
              </a:spcBef>
            </a:pPr>
            <a:r>
              <a:rPr lang="en-US" sz="9600" spc="-826" dirty="0">
                <a:latin typeface="Arial Unicode"/>
                <a:ea typeface="Arial Unicode"/>
                <a:cs typeface="Arial Unicode"/>
                <a:sym typeface="Arial Unicode"/>
              </a:rPr>
              <a:t>Teacher Features</a:t>
            </a:r>
            <a:endParaRPr lang="en-US" sz="9600" u="none" strike="noStrike" spc="-660" dirty="0"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9B81EA9-6324-6897-0C36-CBA288FB3306}"/>
              </a:ext>
            </a:extLst>
          </p:cNvPr>
          <p:cNvSpPr/>
          <p:nvPr/>
        </p:nvSpPr>
        <p:spPr>
          <a:xfrm>
            <a:off x="9677399" y="665409"/>
            <a:ext cx="8839201" cy="1501059"/>
          </a:xfrm>
          <a:custGeom>
            <a:avLst/>
            <a:gdLst/>
            <a:ahLst/>
            <a:cxnLst/>
            <a:rect l="l" t="t" r="r" b="b"/>
            <a:pathLst>
              <a:path w="3792444" h="324424">
                <a:moveTo>
                  <a:pt x="0" y="0"/>
                </a:moveTo>
                <a:lnTo>
                  <a:pt x="3792444" y="0"/>
                </a:lnTo>
                <a:lnTo>
                  <a:pt x="3792444" y="324424"/>
                </a:lnTo>
                <a:lnTo>
                  <a:pt x="0" y="324424"/>
                </a:lnTo>
                <a:close/>
              </a:path>
            </a:pathLst>
          </a:custGeom>
          <a:solidFill>
            <a:srgbClr val="00206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2E4AEEF-F2B9-8A83-3D4E-6EB99ADAE1DD}"/>
              </a:ext>
            </a:extLst>
          </p:cNvPr>
          <p:cNvSpPr txBox="1"/>
          <p:nvPr/>
        </p:nvSpPr>
        <p:spPr>
          <a:xfrm>
            <a:off x="1143000" y="2831877"/>
            <a:ext cx="76200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 err="1"/>
              <a:t>Genarate</a:t>
            </a:r>
            <a:r>
              <a:rPr lang="en-US" altLang="en-US" sz="4000" dirty="0"/>
              <a:t> QR code for each day per course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Upload assignments and publish results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Upload and manage course materials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D8A90E-CBB5-375A-DDC8-30601EFC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0" b="23091"/>
          <a:stretch>
            <a:fillRect/>
          </a:stretch>
        </p:blipFill>
        <p:spPr>
          <a:xfrm>
            <a:off x="11283745" y="3152559"/>
            <a:ext cx="4724400" cy="5867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09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C802-F85A-DF7C-6394-D9A97C2E2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53044F2-0D61-740B-43E3-F2739D0E26A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32B9504D-8109-3825-0EFE-556A2D269858}"/>
              </a:ext>
            </a:extLst>
          </p:cNvPr>
          <p:cNvSpPr txBox="1"/>
          <p:nvPr/>
        </p:nvSpPr>
        <p:spPr>
          <a:xfrm>
            <a:off x="762000" y="906769"/>
            <a:ext cx="15448519" cy="133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0200"/>
              </a:lnSpc>
              <a:spcBef>
                <a:spcPct val="0"/>
              </a:spcBef>
            </a:pPr>
            <a:r>
              <a:rPr lang="en-US" sz="9600" spc="-826" dirty="0">
                <a:latin typeface="Arial Unicode"/>
                <a:ea typeface="Arial Unicode"/>
                <a:cs typeface="Arial Unicode"/>
                <a:sym typeface="Arial Unicode"/>
              </a:rPr>
              <a:t>Student Features</a:t>
            </a:r>
            <a:endParaRPr lang="en-US" sz="9600" u="none" strike="noStrike" spc="-660" dirty="0"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EADA8A73-152D-D664-F378-1DA877A9C0AF}"/>
              </a:ext>
            </a:extLst>
          </p:cNvPr>
          <p:cNvSpPr/>
          <p:nvPr/>
        </p:nvSpPr>
        <p:spPr>
          <a:xfrm>
            <a:off x="9448799" y="665409"/>
            <a:ext cx="9067801" cy="1501059"/>
          </a:xfrm>
          <a:custGeom>
            <a:avLst/>
            <a:gdLst/>
            <a:ahLst/>
            <a:cxnLst/>
            <a:rect l="l" t="t" r="r" b="b"/>
            <a:pathLst>
              <a:path w="3792444" h="324424">
                <a:moveTo>
                  <a:pt x="0" y="0"/>
                </a:moveTo>
                <a:lnTo>
                  <a:pt x="3792444" y="0"/>
                </a:lnTo>
                <a:lnTo>
                  <a:pt x="3792444" y="324424"/>
                </a:lnTo>
                <a:lnTo>
                  <a:pt x="0" y="324424"/>
                </a:lnTo>
                <a:close/>
              </a:path>
            </a:pathLst>
          </a:custGeom>
          <a:solidFill>
            <a:srgbClr val="00206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BD036F0-516A-1851-2903-3C645458534D}"/>
              </a:ext>
            </a:extLst>
          </p:cNvPr>
          <p:cNvSpPr txBox="1"/>
          <p:nvPr/>
        </p:nvSpPr>
        <p:spPr>
          <a:xfrm>
            <a:off x="1143000" y="2831877"/>
            <a:ext cx="78486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Mark attendance, View assignments, and results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Submit assignments through the app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Access shared course materials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Upload payment slips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6AEBC-5770-3BD7-F4A2-EA8A71F9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815900"/>
            <a:ext cx="5410200" cy="6163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239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AF949-2910-75F1-54CD-15159790A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EB3835-26C4-4706-E2A8-D03EF83AA2C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1082EF-3887-209F-DD85-537D299B1E06}"/>
              </a:ext>
            </a:extLst>
          </p:cNvPr>
          <p:cNvSpPr txBox="1"/>
          <p:nvPr/>
        </p:nvSpPr>
        <p:spPr>
          <a:xfrm>
            <a:off x="762000" y="906769"/>
            <a:ext cx="15448519" cy="133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10200"/>
              </a:lnSpc>
              <a:spcBef>
                <a:spcPct val="0"/>
              </a:spcBef>
            </a:pPr>
            <a:r>
              <a:rPr lang="en-US" sz="9600" spc="-826" dirty="0">
                <a:latin typeface="Arial Unicode"/>
                <a:ea typeface="Arial Unicode"/>
                <a:cs typeface="Arial Unicode"/>
                <a:sym typeface="Arial Unicode"/>
              </a:rPr>
              <a:t>UI/UX Design</a:t>
            </a:r>
            <a:endParaRPr lang="en-US" sz="9600" u="none" strike="noStrike" spc="-660" dirty="0"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D703F972-701D-E33A-E81C-73F901F9F3E2}"/>
              </a:ext>
            </a:extLst>
          </p:cNvPr>
          <p:cNvSpPr/>
          <p:nvPr/>
        </p:nvSpPr>
        <p:spPr>
          <a:xfrm>
            <a:off x="7620001" y="665409"/>
            <a:ext cx="10896600" cy="1501059"/>
          </a:xfrm>
          <a:custGeom>
            <a:avLst/>
            <a:gdLst/>
            <a:ahLst/>
            <a:cxnLst/>
            <a:rect l="l" t="t" r="r" b="b"/>
            <a:pathLst>
              <a:path w="3792444" h="324424">
                <a:moveTo>
                  <a:pt x="0" y="0"/>
                </a:moveTo>
                <a:lnTo>
                  <a:pt x="3792444" y="0"/>
                </a:lnTo>
                <a:lnTo>
                  <a:pt x="3792444" y="324424"/>
                </a:lnTo>
                <a:lnTo>
                  <a:pt x="0" y="324424"/>
                </a:lnTo>
                <a:close/>
              </a:path>
            </a:pathLst>
          </a:custGeom>
          <a:solidFill>
            <a:srgbClr val="002060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5623223-1D6A-A136-C049-089023B5DAEC}"/>
              </a:ext>
            </a:extLst>
          </p:cNvPr>
          <p:cNvSpPr txBox="1"/>
          <p:nvPr/>
        </p:nvSpPr>
        <p:spPr>
          <a:xfrm>
            <a:off x="1143000" y="3146414"/>
            <a:ext cx="7772399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Clean, intuitive and Minimalistic interface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Role-based dashboards (Admin, Teacher, Student)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Responsive layouts for mobile devices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Screens: Login, Attendance, Materials, Assignments, payments…….</a:t>
            </a:r>
          </a:p>
        </p:txBody>
      </p:sp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12BAC2A-BF07-A6CC-A879-34238770A0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193" y="3146414"/>
            <a:ext cx="6951407" cy="514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284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8AD3-8A48-E5EA-7686-D334415C6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9939C6-6BDF-F0EE-64B8-A80AAD3EF19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0636E0F4-5CC8-7F88-10A5-C83DE1F14CA0}"/>
              </a:ext>
            </a:extLst>
          </p:cNvPr>
          <p:cNvSpPr txBox="1"/>
          <p:nvPr/>
        </p:nvSpPr>
        <p:spPr>
          <a:xfrm>
            <a:off x="533400" y="645567"/>
            <a:ext cx="179070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10200"/>
              </a:lnSpc>
              <a:spcBef>
                <a:spcPct val="0"/>
              </a:spcBef>
            </a:pPr>
            <a:r>
              <a:rPr lang="en-US" sz="9600" spc="-826" dirty="0">
                <a:latin typeface="Arial Unicode"/>
                <a:ea typeface="Arial Unicode"/>
                <a:cs typeface="Arial Unicode"/>
                <a:sym typeface="Arial Unicode"/>
              </a:rPr>
              <a:t>Conclusion and Future Enhancements</a:t>
            </a:r>
            <a:endParaRPr lang="en-US" sz="9600" u="none" strike="noStrike" spc="-660" dirty="0">
              <a:latin typeface="Arial Unicode"/>
              <a:ea typeface="Arial Unicode"/>
              <a:cs typeface="Arial Unicode"/>
              <a:sym typeface="Arial Unicode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04846A1-6F74-6BCF-DAF8-122E5BF966CD}"/>
              </a:ext>
            </a:extLst>
          </p:cNvPr>
          <p:cNvSpPr txBox="1"/>
          <p:nvPr/>
        </p:nvSpPr>
        <p:spPr>
          <a:xfrm>
            <a:off x="1143000" y="2743908"/>
            <a:ext cx="99822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Functional tuition management app completed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Covers all core Android and module concepts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Future improvements: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Online payment gateway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Chat/messaging feature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Analytics dashboard</a:t>
            </a:r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4000" dirty="0"/>
              <a:t>Report </a:t>
            </a:r>
            <a:r>
              <a:rPr lang="en-US" altLang="en-US" sz="4000" dirty="0" err="1"/>
              <a:t>Genaration</a:t>
            </a:r>
            <a:endParaRPr lang="en-US" altLang="en-US" sz="4000" dirty="0"/>
          </a:p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4000" dirty="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D1A3351D-13D6-EB80-871B-D69B55113725}"/>
              </a:ext>
            </a:extLst>
          </p:cNvPr>
          <p:cNvGrpSpPr/>
          <p:nvPr/>
        </p:nvGrpSpPr>
        <p:grpSpPr>
          <a:xfrm>
            <a:off x="370488" y="8242445"/>
            <a:ext cx="17547023" cy="1501059"/>
            <a:chOff x="0" y="0"/>
            <a:chExt cx="3792444" cy="324424"/>
          </a:xfrm>
          <a:solidFill>
            <a:srgbClr val="002060"/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A62A91-9AD2-50E2-A5F1-4ADDACEEFC9C}"/>
                </a:ext>
              </a:extLst>
            </p:cNvPr>
            <p:cNvSpPr/>
            <p:nvPr/>
          </p:nvSpPr>
          <p:spPr>
            <a:xfrm>
              <a:off x="0" y="0"/>
              <a:ext cx="3792444" cy="324424"/>
            </a:xfrm>
            <a:custGeom>
              <a:avLst/>
              <a:gdLst/>
              <a:ahLst/>
              <a:cxnLst/>
              <a:rect l="l" t="t" r="r" b="b"/>
              <a:pathLst>
                <a:path w="3792444" h="324424">
                  <a:moveTo>
                    <a:pt x="0" y="0"/>
                  </a:moveTo>
                  <a:lnTo>
                    <a:pt x="3792444" y="0"/>
                  </a:lnTo>
                  <a:lnTo>
                    <a:pt x="3792444" y="324424"/>
                  </a:lnTo>
                  <a:lnTo>
                    <a:pt x="0" y="324424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EAE9207-E488-7DFC-7050-2EA49FDBFE69}"/>
                </a:ext>
              </a:extLst>
            </p:cNvPr>
            <p:cNvSpPr txBox="1"/>
            <p:nvPr/>
          </p:nvSpPr>
          <p:spPr>
            <a:xfrm>
              <a:off x="0" y="0"/>
              <a:ext cx="3792444" cy="32442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8" descr="A person touching a screen of a smartphone&#10;&#10;AI-generated content may be incorrect.">
            <a:extLst>
              <a:ext uri="{FF2B5EF4-FFF2-40B4-BE49-F238E27FC236}">
                <a16:creationId xmlns:a16="http://schemas.microsoft.com/office/drawing/2014/main" id="{7EAB0200-2A30-D04A-A6B3-999CEE4BF9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2447084"/>
            <a:ext cx="5222293" cy="52212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939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2" t="-16566" r="-926" b="-173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70488" y="8415453"/>
            <a:ext cx="17547023" cy="1501059"/>
            <a:chOff x="0" y="0"/>
            <a:chExt cx="3792444" cy="324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92444" cy="324424"/>
            </a:xfrm>
            <a:custGeom>
              <a:avLst/>
              <a:gdLst/>
              <a:ahLst/>
              <a:cxnLst/>
              <a:rect l="l" t="t" r="r" b="b"/>
              <a:pathLst>
                <a:path w="3792444" h="324424">
                  <a:moveTo>
                    <a:pt x="0" y="0"/>
                  </a:moveTo>
                  <a:lnTo>
                    <a:pt x="3792444" y="0"/>
                  </a:lnTo>
                  <a:lnTo>
                    <a:pt x="3792444" y="324424"/>
                  </a:lnTo>
                  <a:lnTo>
                    <a:pt x="0" y="324424"/>
                  </a:lnTo>
                  <a:close/>
                </a:path>
              </a:pathLst>
            </a:custGeom>
            <a:solidFill>
              <a:srgbClr val="00206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002060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3792444" cy="524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00"/>
                </a:lnSpc>
                <a:spcBef>
                  <a:spcPct val="0"/>
                </a:spcBef>
              </a:pPr>
              <a:endParaRPr>
                <a:solidFill>
                  <a:srgbClr val="002060"/>
                </a:solidFill>
                <a:highlight>
                  <a:srgbClr val="000080"/>
                </a:highlight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12393" y="6585964"/>
            <a:ext cx="4863211" cy="904005"/>
            <a:chOff x="-469118" y="575726"/>
            <a:chExt cx="734409" cy="158521"/>
          </a:xfrm>
          <a:solidFill>
            <a:srgbClr val="002060"/>
          </a:solidFill>
        </p:grpSpPr>
        <p:sp>
          <p:nvSpPr>
            <p:cNvPr id="15" name="Freeform 15"/>
            <p:cNvSpPr/>
            <p:nvPr/>
          </p:nvSpPr>
          <p:spPr>
            <a:xfrm>
              <a:off x="-393282" y="575726"/>
              <a:ext cx="658573" cy="129946"/>
            </a:xfrm>
            <a:custGeom>
              <a:avLst/>
              <a:gdLst/>
              <a:ahLst/>
              <a:cxnLst/>
              <a:rect l="l" t="t" r="r" b="b"/>
              <a:pathLst>
                <a:path w="658573" h="129946">
                  <a:moveTo>
                    <a:pt x="0" y="0"/>
                  </a:moveTo>
                  <a:lnTo>
                    <a:pt x="658573" y="0"/>
                  </a:lnTo>
                  <a:lnTo>
                    <a:pt x="658573" y="129946"/>
                  </a:lnTo>
                  <a:lnTo>
                    <a:pt x="0" y="129946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469118" y="575726"/>
              <a:ext cx="734409" cy="15852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GB" sz="2800" dirty="0">
                  <a:solidFill>
                    <a:srgbClr val="F6F6F6"/>
                  </a:solidFill>
                  <a:latin typeface="DM Sans"/>
                  <a:ea typeface="DM Sans"/>
                  <a:cs typeface="DM Sans"/>
                  <a:sym typeface="DM Sans"/>
                </a:rPr>
                <a:t>- A</a:t>
              </a:r>
              <a:r>
                <a:rPr lang="en-US" sz="2800" dirty="0">
                  <a:solidFill>
                    <a:srgbClr val="F6F6F6"/>
                  </a:solidFill>
                  <a:latin typeface="DM Sans"/>
                  <a:ea typeface="DM Sans"/>
                  <a:cs typeface="DM Sans"/>
                  <a:sym typeface="DM Sans"/>
                </a:rPr>
                <a:t> Project By Group 15 -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12153" y="4088584"/>
            <a:ext cx="13095086" cy="2415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7237"/>
              </a:lnSpc>
              <a:spcBef>
                <a:spcPct val="0"/>
              </a:spcBef>
            </a:pPr>
            <a:r>
              <a:rPr lang="en-US" sz="20279" u="none" strike="noStrike" spc="-1115" dirty="0">
                <a:solidFill>
                  <a:srgbClr val="212121"/>
                </a:solidFill>
                <a:latin typeface="Arial Unicode"/>
                <a:ea typeface="Arial Unicode"/>
                <a:cs typeface="Arial Unicode"/>
                <a:sym typeface="Arial Unicode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193</Words>
  <Application>Microsoft Office PowerPoint</Application>
  <PresentationFormat>Custom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DM Sans</vt:lpstr>
      <vt:lpstr>Arial</vt:lpstr>
      <vt:lpstr>Arial Unicode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Social Media Report Presentation</dc:title>
  <dc:creator>Amjad Azward</dc:creator>
  <cp:lastModifiedBy>Ilma A</cp:lastModifiedBy>
  <cp:revision>78</cp:revision>
  <dcterms:created xsi:type="dcterms:W3CDTF">2006-08-16T00:00:00Z</dcterms:created>
  <dcterms:modified xsi:type="dcterms:W3CDTF">2025-07-13T10:23:47Z</dcterms:modified>
  <dc:identifier>DAGspaOqcnE</dc:identifier>
</cp:coreProperties>
</file>